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4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336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00" d="100"/>
          <a:sy n="100" d="100"/>
        </p:scale>
        <p:origin x="124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97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92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Javier Contreras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22-11-2022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5215949"/>
            <a:ext cx="4925939" cy="80962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code: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https://github.com/javier-icvds/Applied-Data-Science-Captsone/blob/main/jupyter-labs-webscraping.ipynb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310421D-4492-8715-DFD7-67AAA8C91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05" y="1743609"/>
            <a:ext cx="9715990" cy="354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was performed to find patterns and to determine the label of the Supervised models.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launches on each site, number and occurrence of each orbit and mission outcome type were calculated.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values of the “Outcome” variable were used to create a new variable “Class” equal to 1 if it was a successful landing or 0 unsuccessful landing.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2C44DA0-7617-DAF9-AE15-78B50690DCF9}"/>
              </a:ext>
            </a:extLst>
          </p:cNvPr>
          <p:cNvSpPr txBox="1">
            <a:spLocks/>
          </p:cNvSpPr>
          <p:nvPr/>
        </p:nvSpPr>
        <p:spPr>
          <a:xfrm>
            <a:off x="734028" y="5436604"/>
            <a:ext cx="4640263" cy="1000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code: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https://github.com/javier-icvds/Applied-Data-Science-Captsone/blob/main/labs-jupyter-spacex-Data%20wrangling.ipynb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05929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charts were plotted to identify patterns between features, those are: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vs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success rate of each orbit type,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Orbit,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Orbit, launch success yearly trend.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6CC37EF-8981-EF8F-18D8-750BC963D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82" y="1825625"/>
            <a:ext cx="4315180" cy="3870733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3EE367E-5352-34A7-91AB-66D91B66C90E}"/>
              </a:ext>
            </a:extLst>
          </p:cNvPr>
          <p:cNvSpPr txBox="1">
            <a:spLocks/>
          </p:cNvSpPr>
          <p:nvPr/>
        </p:nvSpPr>
        <p:spPr>
          <a:xfrm>
            <a:off x="734028" y="5436604"/>
            <a:ext cx="4640263" cy="1000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code: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https://github.com/javier-icvds/Applied-Data-Science-Captsone/blob/main/jupyter-labs-eda-dataviz.ipynb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queries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of the unique launch sites  in the space mission.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F9 v1.1.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successful landing outcome in ground pad was achieved.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  names of the </a:t>
            </a:r>
            <a:r>
              <a:rPr lang="en-US" sz="13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records which will display the month names, failure </a:t>
            </a:r>
            <a:r>
              <a:rPr lang="en-US" sz="13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 ,booster versions, </a:t>
            </a:r>
            <a:r>
              <a:rPr lang="en-US" sz="13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months in year 2015.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 count of  successful </a:t>
            </a:r>
            <a:r>
              <a:rPr lang="en-US" sz="13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between the date 04-06-2010 and 20-03-2017 in descending order.</a:t>
            </a:r>
          </a:p>
          <a:p>
            <a:endParaRPr lang="en-US" sz="1300" dirty="0"/>
          </a:p>
          <a:p>
            <a:endParaRPr lang="en-US" sz="13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1975EA7-2775-40BD-B2FF-C61DEAE6B743}"/>
              </a:ext>
            </a:extLst>
          </p:cNvPr>
          <p:cNvSpPr txBox="1">
            <a:spLocks/>
          </p:cNvSpPr>
          <p:nvPr/>
        </p:nvSpPr>
        <p:spPr>
          <a:xfrm>
            <a:off x="734028" y="5436604"/>
            <a:ext cx="4640263" cy="1000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code: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https://github.com/javier-icvds/Applied-Data-Science-Captsone/blob/main/jupyter-labs-eda-sql-coursera_sqllite.ipynb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map objects were added to the folium map: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Markers: indicates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Circles: highlighted area with a text label.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Lines: indicate distances between coordinates.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clusters: success/failed launches on each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Green mark: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Red mark: failed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6ABEC5-73A5-3B64-868F-A405F97FBD10}"/>
              </a:ext>
            </a:extLst>
          </p:cNvPr>
          <p:cNvSpPr txBox="1">
            <a:spLocks/>
          </p:cNvSpPr>
          <p:nvPr/>
        </p:nvSpPr>
        <p:spPr>
          <a:xfrm>
            <a:off x="734028" y="5436604"/>
            <a:ext cx="5266722" cy="1000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code: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https://github.com/javier-icvds/Applied-Data-Science-Captsone/blob/main/lab_jupyter_launch_site_location.ipynb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Searchable dropdown list to filter by a specific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showing the total success launches per-site.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 to select a payload range.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Payload Mass vs class by Booster Version category.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2EC8E60-2F9E-720D-2BD5-0DE6DB3B3F80}"/>
              </a:ext>
            </a:extLst>
          </p:cNvPr>
          <p:cNvSpPr txBox="1">
            <a:spLocks/>
          </p:cNvSpPr>
          <p:nvPr/>
        </p:nvSpPr>
        <p:spPr>
          <a:xfrm>
            <a:off x="734028" y="5436604"/>
            <a:ext cx="4640263" cy="1000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code: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https://github.com/javier-icvds/Applied-Data-Science-Captsone/blob/main/plotly%20dash.py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288BBEE-9E82-745F-F2F3-105E71CF1AF0}"/>
              </a:ext>
            </a:extLst>
          </p:cNvPr>
          <p:cNvSpPr txBox="1">
            <a:spLocks/>
          </p:cNvSpPr>
          <p:nvPr/>
        </p:nvSpPr>
        <p:spPr>
          <a:xfrm>
            <a:off x="734028" y="5436604"/>
            <a:ext cx="5295297" cy="1000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5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code: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https://github.com/javier-icvds/Applied-Data-Science-Captsone/blob/main/SpaceX_Machine%20Learning%20Prediction_Part_5.ipynb</a:t>
            </a:r>
            <a:endParaRPr lang="en-US" sz="56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1FDE271-1162-47D7-F46B-C48289CE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41" y="1794044"/>
            <a:ext cx="9752368" cy="326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dirty="0">
                <a:solidFill>
                  <a:srgbClr val="0B49CB"/>
                </a:solidFill>
                <a:latin typeface="Abadi"/>
              </a:rPr>
              <a:t>Results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Exploratory data analysis results</a:t>
            </a: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Interactive analytics demo in screenshots</a:t>
            </a: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Predictive analysis results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17B87802-E59D-35BD-69F9-587EF3076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57" r="2881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1AD18C6-85AA-E8A1-121C-3DA5CCFF476B}"/>
              </a:ext>
            </a:extLst>
          </p:cNvPr>
          <p:cNvSpPr/>
          <p:nvPr/>
        </p:nvSpPr>
        <p:spPr>
          <a:xfrm>
            <a:off x="400050" y="2390775"/>
            <a:ext cx="3886200" cy="361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346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451725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Early launches were unsuccessful while the latest were successful.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the time goes by, the launches are more likely to succeed.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BBC2F9-D0EF-E7B0-3286-348076DCB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07" y="1657822"/>
            <a:ext cx="5096586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162675" y="1885950"/>
            <a:ext cx="4873699" cy="39887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es-C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es-C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</a:t>
            </a:r>
            <a:r>
              <a:rPr lang="es-C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es-C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es-C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in </a:t>
            </a: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majority</a:t>
            </a:r>
            <a:r>
              <a:rPr lang="es-C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succeed</a:t>
            </a:r>
            <a:r>
              <a:rPr lang="es-C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have a high probability to succeed in payloads mass below 6000.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D6B66BB-BE33-E35F-DF48-827C0E907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593982"/>
            <a:ext cx="5077534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41448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es-C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es-C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100% </a:t>
            </a: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es-C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endParaRPr lang="es-CL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1400"/>
              </a:spcBef>
            </a:pPr>
            <a:r>
              <a:rPr lang="es-CL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SSO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es-C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SO </a:t>
            </a: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es-C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0% </a:t>
            </a: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es-C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Followed by VLEO(~88%), LEO (~70%), MEO and PO (~66%), ISS (~61%), HEO (~55%).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297BA84-A149-14C1-6235-F89E20478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761" y="1518001"/>
            <a:ext cx="5372850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49193" y="1663197"/>
            <a:ext cx="4809331" cy="455581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improves as time goes by.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is the most attractive orbit to ensure a successful launch due to its frequency launches and succeed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HEO, MEO, SO, GEO should not be considered because they have very few records.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651ECC0-182F-8423-EFE6-6BF681C54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79689"/>
            <a:ext cx="5172797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57400"/>
            <a:ext cx="50592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increases significantly when the payload mass is greater than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aprox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9000 for ISS, PO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VLEO.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orbit SSO the success rate is 100% for payload mass lower than 4000.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orbit VLEO the success rate is higher when the payload mass is greater than 13000.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FAF69D9-3C8E-20DF-49AE-EE315DBCB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405303"/>
            <a:ext cx="5182323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24045" y="3196459"/>
            <a:ext cx="4861565" cy="114033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C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es-C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es-C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has </a:t>
            </a: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increased</a:t>
            </a:r>
            <a:r>
              <a:rPr lang="es-C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</a:t>
            </a:r>
            <a:r>
              <a:rPr lang="es-C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2013 </a:t>
            </a: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es-C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0% </a:t>
            </a:r>
            <a:r>
              <a:rPr lang="es-C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es-C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80% in 2020.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9DD6777-92CA-8793-EEA3-84C1C216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77" y="1723230"/>
            <a:ext cx="5363323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all site names are the following: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9" name="Marcador de contenido 7">
            <a:extLst>
              <a:ext uri="{FF2B5EF4-FFF2-40B4-BE49-F238E27FC236}">
                <a16:creationId xmlns:a16="http://schemas.microsoft.com/office/drawing/2014/main" id="{72331F87-6E4A-1D41-8B2F-B904B4D1A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903" y="2657474"/>
            <a:ext cx="5449815" cy="306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DFC4B76-D48C-FEA7-48C6-0BAC87AEE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2794999"/>
            <a:ext cx="10906125" cy="241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 (CRS):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276D958-F55F-B76D-739A-0955FA48C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090" y="3239495"/>
            <a:ext cx="7405819" cy="220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FE71F45-BE42-DB11-F071-3B1EC187A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793" y="3249559"/>
            <a:ext cx="8544414" cy="226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outcome on ground pad: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152BF2-BBF7-C4F1-05EA-9BA81A6B9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599" y="3086766"/>
            <a:ext cx="8792802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90675"/>
            <a:ext cx="10326708" cy="43529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SpaceX API and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with SQL, data visualization and interactive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FEA71B6-632B-066F-0314-2AFB90FA6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322" y="2889590"/>
            <a:ext cx="8225355" cy="313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F5F9A9-C2A2-2497-9926-7D7415D8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76" y="3276600"/>
            <a:ext cx="9949047" cy="229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 which have carried the maximum payload mass: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3D3AD6-742A-5C74-2D84-2C6B38F2C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2461270"/>
            <a:ext cx="5305854" cy="417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9A7932-13B9-86C6-9827-0130AD328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116" y="2841856"/>
            <a:ext cx="8147767" cy="264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EC62924-3B37-B8CF-8D52-8A10B248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301" y="3026657"/>
            <a:ext cx="7619397" cy="299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5760" y="5715000"/>
            <a:ext cx="9745589" cy="6445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 locations are nearly the sea.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D09C0E9-85BA-4C92-68B2-3FF7E7CC6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5" y="1504935"/>
            <a:ext cx="8016098" cy="410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627913"/>
            <a:ext cx="9745589" cy="549050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markers show successful launches and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markers unsuccessful launches.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by launch site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B1DB9D4-3EEF-C4A4-1C06-5C700622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6" y="1571796"/>
            <a:ext cx="7039744" cy="37144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9C268F-037D-5D82-6BB0-6A264A707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970" y="1571796"/>
            <a:ext cx="4123455" cy="3714408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5F026918-2E24-72AE-CEB1-A2D24A8CA420}"/>
              </a:ext>
            </a:extLst>
          </p:cNvPr>
          <p:cNvCxnSpPr/>
          <p:nvPr/>
        </p:nvCxnSpPr>
        <p:spPr>
          <a:xfrm flipV="1">
            <a:off x="6753225" y="1571796"/>
            <a:ext cx="943745" cy="1961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C0D5BC2-B987-4270-16BE-87AA6FAD8C2A}"/>
              </a:ext>
            </a:extLst>
          </p:cNvPr>
          <p:cNvCxnSpPr>
            <a:cxnSpLocks/>
          </p:cNvCxnSpPr>
          <p:nvPr/>
        </p:nvCxnSpPr>
        <p:spPr>
          <a:xfrm>
            <a:off x="6819900" y="3733800"/>
            <a:ext cx="877070" cy="1552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56464"/>
            <a:ext cx="9374115" cy="86288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proximity of KSC LC-39A launch site to the nearest railway is 15.23 km.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to surrounds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322E53-E303-AB69-15F4-BF906CBCA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76" y="1458929"/>
            <a:ext cx="7358062" cy="37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57350"/>
            <a:ext cx="10399486" cy="4368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objective of this project is to predict if the SpaceX Falcon 9 rocket first stage will land successfully in order to determine the cost of launch. So, if another space company wants to bid against them for a rocket launch, they can use these predictions.</a:t>
            </a:r>
          </a:p>
          <a:p>
            <a:pPr marL="0" indent="0" algn="just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just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Principal problems:</a:t>
            </a:r>
          </a:p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the relation of all the variables that affects the outcome</a:t>
            </a:r>
          </a:p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the best classification model to predict the outcome?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67349"/>
            <a:ext cx="9745589" cy="70961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we can observe, KSC LC-39A has the higher launch rate with 41.7% of the total launches.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Launches ratio per launch site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30A624-0BBA-B319-4F3E-DC4CB0FBE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645923"/>
            <a:ext cx="10591800" cy="330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462010"/>
            <a:ext cx="10551583" cy="6816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a launch success probability of 76.9%.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Launches success ratio for KSC LC-39A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2D30807-D12C-A1B0-F0AE-5707AB08E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83" y="1942436"/>
            <a:ext cx="11049000" cy="282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90700"/>
            <a:ext cx="2135114" cy="43862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mass between 2500 and 5000 for FT booster have higher success ratio.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payloads grater than 5000, the success ratio decreases.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Outcome with different payload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B55424C-6750-48FD-46DF-22B8AAC98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323" y="1327596"/>
            <a:ext cx="9048425" cy="245140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BCBA5CB-D2C7-6F01-ED94-2B0728F6C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322" y="3983831"/>
            <a:ext cx="9048425" cy="241607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14234" y="5793222"/>
            <a:ext cx="9987116" cy="526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model is the Decision Tree with an accuracy of 88.8%.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63C8AB-3A71-7B71-F590-88036103D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34" y="2771700"/>
            <a:ext cx="3777990" cy="13145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3B5EAE5-6A5E-E8E5-251E-3F1C8EB30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399" y="1495251"/>
            <a:ext cx="6262367" cy="386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20460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correctly predicts that 5 launches did not land and 11 launches land.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for Decision Tree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AB326B0-3A9B-E584-FE3C-B2A865914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384" y="1793150"/>
            <a:ext cx="5068227" cy="43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83131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is the most successful launch site with 76.9%.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and VLEO orbit have the best chance of a successful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lower than 4000 have a higher probability to success in SSO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orbit VLEO, payloads greater than 13000 have a higher probability to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classification model to predict the outcome is Decision Tree.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Filtering Falcon 9 cases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Missing values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One-hot encoding to categorical variables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was normalized,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splitted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train and test data sets and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find the best hyperparameters the data was trained with Classification Models such as Logistic Regression, Support Vector Machine, Decision Tree and K-Nearest Neighbors.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61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from: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API using the get request and turning the content 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extracting the records as an HTML table, parsing it and converting it 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5436604"/>
            <a:ext cx="4640263" cy="1000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code: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https://github.com/javier-icvds/Applied-Data-Science-Captsone/blob/main/jupyter-labs-spacex-data-collection-api.ipynb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8DC223B-EED7-67C5-65AD-B2A20BAF6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588" y="1747762"/>
            <a:ext cx="9394824" cy="33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</TotalTime>
  <Words>1584</Words>
  <Application>Microsoft Office PowerPoint</Application>
  <PresentationFormat>Panorámica</PresentationFormat>
  <Paragraphs>219</Paragraphs>
  <Slides>47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Wingdings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Javier Contreras</cp:lastModifiedBy>
  <cp:revision>203</cp:revision>
  <dcterms:created xsi:type="dcterms:W3CDTF">2021-04-29T18:58:34Z</dcterms:created>
  <dcterms:modified xsi:type="dcterms:W3CDTF">2022-11-22T22:29:30Z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